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3" r:id="rId5"/>
    <p:sldId id="262" r:id="rId6"/>
    <p:sldId id="270" r:id="rId7"/>
    <p:sldId id="263" r:id="rId8"/>
    <p:sldId id="276" r:id="rId9"/>
    <p:sldId id="259" r:id="rId10"/>
    <p:sldId id="261" r:id="rId11"/>
    <p:sldId id="260" r:id="rId12"/>
    <p:sldId id="265" r:id="rId13"/>
    <p:sldId id="266" r:id="rId14"/>
    <p:sldId id="267" r:id="rId15"/>
    <p:sldId id="277" r:id="rId16"/>
    <p:sldId id="268" r:id="rId17"/>
    <p:sldId id="275" r:id="rId18"/>
    <p:sldId id="274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 Poole" initials="KG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3143" autoAdjust="0"/>
  </p:normalViewPr>
  <p:slideViewPr>
    <p:cSldViewPr>
      <p:cViewPr varScale="1">
        <p:scale>
          <a:sx n="60" d="100"/>
          <a:sy n="60" d="100"/>
        </p:scale>
        <p:origin x="84" y="1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60" y="-114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r>
              <a:rPr lang="en-CA" dirty="0" smtClean="0"/>
              <a:t>IEMA AGM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r>
              <a:rPr lang="en-CA" dirty="0" smtClean="0"/>
              <a:t>December 4, 2014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830C5359-3660-4061-867F-46487694F85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07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DF7F3050-8097-4CAA-9FB2-7CD2F8815606}" type="datetimeFigureOut">
              <a:rPr lang="en-CA" smtClean="0"/>
              <a:pPr/>
              <a:t>2015-01-16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53DB1AEB-C6A6-44CF-9C01-B5DD6D6252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86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B1AEB-C6A6-44CF-9C01-B5DD6D6252B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80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B1AEB-C6A6-44CF-9C01-B5DD6D6252B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42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D9390-7647-4CB6-B0B7-8A00C1791F24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880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16FE-C259-4BD1-80DB-1AB1D3F6AC47}" type="datetime1">
              <a:rPr lang="en-CA" smtClean="0"/>
              <a:t>2015-01-16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73D-D969-47A7-8230-DF4D090797E7}" type="datetime1">
              <a:rPr lang="en-CA" smtClean="0"/>
              <a:t>2015-01-16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E797-37A7-49B9-BCE2-3AA012124632}" type="datetime1">
              <a:rPr lang="en-CA" smtClean="0"/>
              <a:t>2015-01-16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E54D-843B-4CA4-B3BB-065DF7D41E94}" type="datetime1">
              <a:rPr lang="en-CA" smtClean="0"/>
              <a:t>2015-01-16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F2C7-2713-4558-8C6A-E96EA9F766E7}" type="datetime1">
              <a:rPr lang="en-CA" smtClean="0"/>
              <a:t>2015-01-16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D63F-FF48-4A23-9422-2BB278F51CD4}" type="datetime1">
              <a:rPr lang="en-CA" smtClean="0"/>
              <a:t>2015-01-16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3F18-909C-4AA6-A5FF-48827C8FC2C7}" type="datetime1">
              <a:rPr lang="en-CA" smtClean="0"/>
              <a:t>2015-01-16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BF35-3B9D-40A1-A7B6-8A0E42F40EDF}" type="datetime1">
              <a:rPr lang="en-CA" smtClean="0"/>
              <a:t>2015-01-16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C77F-C35F-4810-9402-A931409425BF}" type="datetime1">
              <a:rPr lang="en-CA" smtClean="0"/>
              <a:t>2015-01-16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E38E-3AAB-4ED6-A2DA-1C6CBC4D69EC}" type="datetime1">
              <a:rPr lang="en-CA" smtClean="0"/>
              <a:t>2015-01-16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C2DB-D530-40C8-87B7-604BD2C8283F}" type="datetime1">
              <a:rPr lang="en-CA" smtClean="0"/>
              <a:t>2015-01-16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220B-3BBA-43F0-B20E-1BF5759C1586}" type="datetime1">
              <a:rPr lang="en-CA" smtClean="0"/>
              <a:t>2015-01-16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A58D-3C71-43B1-9106-88E57F667F3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980727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FF00"/>
                </a:solidFill>
              </a:rPr>
              <a:t>Independent Environmental Monitoring Agency</a:t>
            </a:r>
            <a:br>
              <a:rPr lang="en-CA" sz="3200" b="1" dirty="0" smtClean="0">
                <a:solidFill>
                  <a:srgbClr val="FFFF00"/>
                </a:solidFill>
              </a:rPr>
            </a:br>
            <a:r>
              <a:rPr lang="en-CA" sz="3200" b="1" dirty="0" smtClean="0">
                <a:solidFill>
                  <a:srgbClr val="FFFF00"/>
                </a:solidFill>
              </a:rPr>
              <a:t>2013-14 Annual Report Summary</a:t>
            </a:r>
            <a:endParaRPr lang="en-CA" sz="3200" b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www.monitoringagency.net/Portals/0/2013-14-tech-cv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664818" cy="2805370"/>
          </a:xfrm>
          <a:prstGeom prst="rect">
            <a:avLst/>
          </a:prstGeom>
          <a:noFill/>
        </p:spPr>
      </p:pic>
      <p:pic>
        <p:nvPicPr>
          <p:cNvPr id="20484" name="Picture 4" descr="http://www.monitoringagency.net/Portals/0/2013-14-pl-cv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664818" cy="2805370"/>
          </a:xfrm>
          <a:prstGeom prst="rect">
            <a:avLst/>
          </a:prstGeom>
          <a:noFill/>
        </p:spPr>
      </p:pic>
      <p:pic>
        <p:nvPicPr>
          <p:cNvPr id="20486" name="Picture 6" descr="http://www.monitoringagency.net/Portals/0/1880-045-brochure-2013-14_4C_FINAL_WE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2664296" cy="483290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35488" y="6021288"/>
            <a:ext cx="4608512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December 4, 2014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Traditional Knowledge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474840" cy="568863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DDEC senior managers visiting communities</a:t>
            </a:r>
          </a:p>
          <a:p>
            <a:endParaRPr lang="en-CA" sz="900" dirty="0" smtClean="0"/>
          </a:p>
          <a:p>
            <a:r>
              <a:rPr lang="en-CA" dirty="0" smtClean="0"/>
              <a:t>Community-based projects continue to be funded by company</a:t>
            </a:r>
          </a:p>
          <a:p>
            <a:endParaRPr lang="en-CA" sz="1000" dirty="0" smtClean="0"/>
          </a:p>
          <a:p>
            <a:r>
              <a:rPr lang="en-CA" dirty="0" smtClean="0"/>
              <a:t>DDEC conducted workshops on vegetation and reclamation</a:t>
            </a:r>
          </a:p>
          <a:p>
            <a:endParaRPr lang="en-CA" sz="1000" dirty="0" smtClean="0"/>
          </a:p>
          <a:p>
            <a:r>
              <a:rPr lang="en-CA" dirty="0" smtClean="0"/>
              <a:t>TK literature reviews prepared for company for reclamation planning</a:t>
            </a:r>
          </a:p>
          <a:p>
            <a:endParaRPr lang="en-CA" sz="1000" dirty="0" smtClean="0"/>
          </a:p>
          <a:p>
            <a:r>
              <a:rPr lang="en-CA" dirty="0" smtClean="0"/>
              <a:t>DDEC use of TK should be reported</a:t>
            </a:r>
            <a:endParaRPr lang="en-CA" dirty="0"/>
          </a:p>
        </p:txBody>
      </p:sp>
      <p:pic>
        <p:nvPicPr>
          <p:cNvPr id="5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F:\Fri\data\IEMA Archive\‪IEMA 2013-14\Photos\Jay-Cardinal Scoping Session in Behchoko Jan. 14, 2014\DSC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921752" cy="522900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Processed </a:t>
            </a:r>
            <a:r>
              <a:rPr lang="en-CA" b="1" dirty="0" err="1" smtClean="0">
                <a:solidFill>
                  <a:srgbClr val="FFFF00"/>
                </a:solidFill>
              </a:rPr>
              <a:t>Kimberlite</a:t>
            </a:r>
            <a:r>
              <a:rPr lang="en-CA" b="1" dirty="0" smtClean="0">
                <a:solidFill>
                  <a:srgbClr val="FFFF00"/>
                </a:solidFill>
              </a:rPr>
              <a:t> and 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Waste Rock Management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892554" cy="5445224"/>
          </a:xfrm>
        </p:spPr>
        <p:txBody>
          <a:bodyPr>
            <a:normAutofit/>
          </a:bodyPr>
          <a:lstStyle/>
          <a:p>
            <a:r>
              <a:rPr lang="en-CA" dirty="0" smtClean="0"/>
              <a:t>New design for Pigeon Waste Rock Pile approved</a:t>
            </a:r>
          </a:p>
          <a:p>
            <a:endParaRPr lang="en-CA" sz="1000" dirty="0" smtClean="0"/>
          </a:p>
          <a:p>
            <a:r>
              <a:rPr lang="en-CA" dirty="0" smtClean="0"/>
              <a:t>No major problems with seepage from waste rock piles</a:t>
            </a:r>
          </a:p>
          <a:p>
            <a:endParaRPr lang="en-CA" sz="1000" dirty="0" smtClean="0"/>
          </a:p>
          <a:p>
            <a:r>
              <a:rPr lang="en-CA" dirty="0" smtClean="0"/>
              <a:t>Some waste rock piles not freezing and company should prepare a plan to investigate and deal with this potential problem</a:t>
            </a:r>
            <a:endParaRPr lang="en-CA" dirty="0"/>
          </a:p>
        </p:txBody>
      </p:sp>
      <p:pic>
        <p:nvPicPr>
          <p:cNvPr id="7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F:\Fri\data\IEMA Archive\‪IEMA 2013-14\Photos\Ekati Site Visit Sept. 2013\DSCN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311691" cy="2483768"/>
          </a:xfrm>
          <a:prstGeom prst="rect">
            <a:avLst/>
          </a:prstGeom>
          <a:noFill/>
        </p:spPr>
      </p:pic>
      <p:pic>
        <p:nvPicPr>
          <p:cNvPr id="8195" name="Picture 3" descr="C:\Users\Kevin\Desktop\DSCN4412 Ekati Main Camp and Panda-Koala-Beartooth Waste Rock P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970336" cy="278164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Closure and Reclamation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836712"/>
            <a:ext cx="5220072" cy="59052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b="0" dirty="0" smtClean="0"/>
              <a:t>DDEC submits second Annual Progress Report on reclamation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Major changes proposed to pit flooding and waste rock cover</a:t>
            </a:r>
          </a:p>
          <a:p>
            <a:pPr lvl="1">
              <a:buFont typeface="Arial" pitchFamily="34" charset="0"/>
              <a:buChar char="•"/>
            </a:pPr>
            <a:r>
              <a:rPr lang="en-CA" sz="2000" b="0" dirty="0" smtClean="0"/>
              <a:t>Further information requested and still under review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Old Camp Closure and Reclamation Plan submitted and approved (work to be done over 2-3 years)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Progressive reclamation; further delays in carrying out research</a:t>
            </a:r>
          </a:p>
          <a:p>
            <a:pPr marL="358775" indent="-358775"/>
            <a:r>
              <a:rPr lang="en-CA" sz="2400" b="0" dirty="0" smtClean="0"/>
              <a:t>Very large gap in financial security not closed</a:t>
            </a:r>
          </a:p>
          <a:p>
            <a:pPr marL="358775" indent="-358775"/>
            <a:r>
              <a:rPr lang="en-CA" sz="2400" b="0" dirty="0" smtClean="0"/>
              <a:t>Environmental Agreement security discussions recommence</a:t>
            </a:r>
          </a:p>
          <a:p>
            <a:pPr>
              <a:buFont typeface="Arial" pitchFamily="34" charset="0"/>
              <a:buChar char="•"/>
            </a:pPr>
            <a:endParaRPr lang="en-CA" b="0" dirty="0"/>
          </a:p>
        </p:txBody>
      </p:sp>
      <p:pic>
        <p:nvPicPr>
          <p:cNvPr id="10" name="Picture 2" descr="overhead WOLVERINE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Fri\data\IEMA Archive\‪IEMA 2013-14\Photos\Ekati Site Visit Sept. 2013\DSCN1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4"/>
            <a:ext cx="3983765" cy="2987824"/>
          </a:xfrm>
          <a:prstGeom prst="rect">
            <a:avLst/>
          </a:prstGeom>
          <a:noFill/>
        </p:spPr>
      </p:pic>
      <p:pic>
        <p:nvPicPr>
          <p:cNvPr id="1026" name="Picture 2" descr="C:\Users\Kevin\Desktop\‪IEMA 2014-15\Photos\IACT Site Visit Sept. 2014\DSC03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925" y="4005064"/>
            <a:ext cx="3950801" cy="263691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784976" cy="720080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FF00"/>
                </a:solidFill>
              </a:rPr>
              <a:t>Regional Monitoring and Cumulative Effects</a:t>
            </a:r>
            <a:endParaRPr lang="en-CA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680520" cy="5904656"/>
          </a:xfrm>
        </p:spPr>
        <p:txBody>
          <a:bodyPr>
            <a:normAutofit/>
          </a:bodyPr>
          <a:lstStyle/>
          <a:p>
            <a:r>
              <a:rPr lang="en-CA" dirty="0" smtClean="0"/>
              <a:t>GNWT leading the Bathurst Caribou Range Plan, Agency participating and providing technical assistance </a:t>
            </a:r>
          </a:p>
          <a:p>
            <a:endParaRPr lang="en-CA" sz="1000" dirty="0" smtClean="0"/>
          </a:p>
          <a:p>
            <a:r>
              <a:rPr lang="en-CA" dirty="0" smtClean="0"/>
              <a:t>AANDC and GNWT have not developed best practices for mitigation of impacts on caribou</a:t>
            </a:r>
          </a:p>
          <a:p>
            <a:pPr lvl="1"/>
            <a:endParaRPr lang="en-CA" sz="1000" dirty="0" smtClean="0"/>
          </a:p>
          <a:p>
            <a:r>
              <a:rPr lang="en-CA" dirty="0" smtClean="0"/>
              <a:t>CIMP will focus on caribou, fish and water but relevance to </a:t>
            </a:r>
            <a:r>
              <a:rPr lang="en-CA" dirty="0" err="1" smtClean="0"/>
              <a:t>Ekati</a:t>
            </a:r>
            <a:r>
              <a:rPr lang="en-CA" dirty="0" smtClean="0"/>
              <a:t> not clear</a:t>
            </a:r>
            <a:endParaRPr lang="en-CA" dirty="0"/>
          </a:p>
        </p:txBody>
      </p:sp>
      <p:pic>
        <p:nvPicPr>
          <p:cNvPr id="6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Kevin\Desktop\‪IEMA 2014-15\Photos\IACT Site Visit Sept. 2014\DSC02844.JPG"/>
          <p:cNvPicPr>
            <a:picLocks noChangeAspect="1" noChangeArrowheads="1"/>
          </p:cNvPicPr>
          <p:nvPr/>
        </p:nvPicPr>
        <p:blipFill>
          <a:blip r:embed="rId3" cstate="print">
            <a:lum bright="16000" contrast="40000"/>
          </a:blip>
          <a:srcRect/>
          <a:stretch>
            <a:fillRect/>
          </a:stretch>
        </p:blipFill>
        <p:spPr bwMode="auto">
          <a:xfrm>
            <a:off x="4860032" y="908720"/>
            <a:ext cx="4099717" cy="2736304"/>
          </a:xfrm>
          <a:prstGeom prst="rect">
            <a:avLst/>
          </a:prstGeom>
          <a:noFill/>
        </p:spPr>
      </p:pic>
      <p:pic>
        <p:nvPicPr>
          <p:cNvPr id="10243" name="Picture 3" descr="C:\Users\Kevin\Desktop\DSC03088.JPG"/>
          <p:cNvPicPr>
            <a:picLocks noChangeAspect="1" noChangeArrowheads="1"/>
          </p:cNvPicPr>
          <p:nvPr/>
        </p:nvPicPr>
        <p:blipFill>
          <a:blip r:embed="rId4" cstate="print">
            <a:lum bright="-3000" contrast="42000"/>
          </a:blip>
          <a:srcRect/>
          <a:stretch>
            <a:fillRect/>
          </a:stretch>
        </p:blipFill>
        <p:spPr bwMode="auto">
          <a:xfrm>
            <a:off x="4896837" y="4005064"/>
            <a:ext cx="3934495" cy="262689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76470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Assessment of the Regulators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5508104" cy="5616624"/>
          </a:xfrm>
        </p:spPr>
        <p:txBody>
          <a:bodyPr>
            <a:noAutofit/>
          </a:bodyPr>
          <a:lstStyle/>
          <a:p>
            <a:r>
              <a:rPr lang="en-CA" sz="2400" dirty="0" smtClean="0"/>
              <a:t>Regulators effective and work together.</a:t>
            </a:r>
          </a:p>
          <a:p>
            <a:endParaRPr lang="en-CA" sz="800" dirty="0" smtClean="0"/>
          </a:p>
          <a:p>
            <a:r>
              <a:rPr lang="en-CA" sz="2400" dirty="0" smtClean="0"/>
              <a:t>Major changes with Devolution effective April 1, 2014.</a:t>
            </a:r>
          </a:p>
          <a:p>
            <a:endParaRPr lang="en-CA" sz="800" dirty="0" smtClean="0"/>
          </a:p>
          <a:p>
            <a:r>
              <a:rPr lang="en-CA" sz="2400" dirty="0" smtClean="0">
                <a:solidFill>
                  <a:srgbClr val="FFFF00"/>
                </a:solidFill>
              </a:rPr>
              <a:t>DFO</a:t>
            </a:r>
            <a:r>
              <a:rPr lang="en-CA" sz="2400" dirty="0" smtClean="0"/>
              <a:t> complete turnover in staff, reduced mandate.  </a:t>
            </a:r>
          </a:p>
          <a:p>
            <a:endParaRPr lang="en-CA" sz="800" dirty="0" smtClean="0"/>
          </a:p>
          <a:p>
            <a:r>
              <a:rPr lang="en-CA" sz="2400" dirty="0" smtClean="0"/>
              <a:t>We look forward to stronger </a:t>
            </a:r>
            <a:r>
              <a:rPr lang="en-CA" sz="2400" dirty="0" smtClean="0">
                <a:solidFill>
                  <a:srgbClr val="FFFF00"/>
                </a:solidFill>
              </a:rPr>
              <a:t>EC</a:t>
            </a:r>
            <a:r>
              <a:rPr lang="en-CA" sz="2400" dirty="0" smtClean="0"/>
              <a:t> input.</a:t>
            </a:r>
          </a:p>
          <a:p>
            <a:endParaRPr lang="en-CA" sz="800" dirty="0" smtClean="0"/>
          </a:p>
          <a:p>
            <a:r>
              <a:rPr lang="en-CA" sz="2400" dirty="0" smtClean="0">
                <a:solidFill>
                  <a:srgbClr val="FFFF00"/>
                </a:solidFill>
              </a:rPr>
              <a:t>AANDC</a:t>
            </a:r>
            <a:r>
              <a:rPr lang="en-CA" sz="2400" dirty="0" smtClean="0"/>
              <a:t> new inspector continued high quality work, good participation in submission reviews.   Financial security gap not closed, poor consultation on proposed changes to the Environmental Agreement </a:t>
            </a:r>
          </a:p>
        </p:txBody>
      </p:sp>
      <p:pic>
        <p:nvPicPr>
          <p:cNvPr id="5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Fri\data\IEMA Archive\‪IEMA 2013-14\Photos\Jay-Cardinal Scoping Session in Behchoko Jan. 14, 2014\DSCN0024.JPG"/>
          <p:cNvPicPr>
            <a:picLocks noChangeAspect="1" noChangeArrowheads="1"/>
          </p:cNvPicPr>
          <p:nvPr/>
        </p:nvPicPr>
        <p:blipFill>
          <a:blip r:embed="rId3" cstate="print">
            <a:lum bright="24000" contrast="32000"/>
          </a:blip>
          <a:srcRect/>
          <a:stretch>
            <a:fillRect/>
          </a:stretch>
        </p:blipFill>
        <p:spPr bwMode="auto">
          <a:xfrm>
            <a:off x="5580112" y="908720"/>
            <a:ext cx="3360373" cy="2520280"/>
          </a:xfrm>
          <a:prstGeom prst="rect">
            <a:avLst/>
          </a:prstGeom>
          <a:noFill/>
        </p:spPr>
      </p:pic>
      <p:pic>
        <p:nvPicPr>
          <p:cNvPr id="12293" name="Picture 5" descr="F:\Fri\data\IEMA Archive\‪IEMA 2013-14\Photos\IACT Site Visit June 2013\Kevin's Photos\DSCN8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61048"/>
            <a:ext cx="3480387" cy="261029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76470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Assessment of the Regulators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3344"/>
            <a:ext cx="5364088" cy="5283968"/>
          </a:xfrm>
        </p:spPr>
        <p:txBody>
          <a:bodyPr>
            <a:no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GNWT-ENR</a:t>
            </a:r>
            <a:r>
              <a:rPr lang="en-CA" sz="2400" dirty="0" smtClean="0"/>
              <a:t> good advice on air quality.  Hosted wildlife monitoring workshop and Bathurst Caribou Range Plan workshops.  Improved technical submissions on water licence related matters.  New responsibilities came with devolution.</a:t>
            </a:r>
          </a:p>
          <a:p>
            <a:endParaRPr lang="en-CA" sz="2400" dirty="0" smtClean="0"/>
          </a:p>
          <a:p>
            <a:r>
              <a:rPr lang="en-CA" sz="2400" dirty="0" smtClean="0"/>
              <a:t>Agency pleased with </a:t>
            </a:r>
            <a:r>
              <a:rPr lang="en-CA" sz="2400" dirty="0" smtClean="0">
                <a:solidFill>
                  <a:srgbClr val="FFFF00"/>
                </a:solidFill>
              </a:rPr>
              <a:t>WLWB</a:t>
            </a:r>
            <a:r>
              <a:rPr lang="en-CA" sz="2400" dirty="0" smtClean="0"/>
              <a:t> process for Lynx water licence and land use permit.  Agency disappointed with delays in financial security and moves to eliminate the WLWB.</a:t>
            </a:r>
          </a:p>
        </p:txBody>
      </p:sp>
      <p:pic>
        <p:nvPicPr>
          <p:cNvPr id="5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F:\Fri\data\IEMA Archive\‪IEMA 2013-14\Photos\Photos--Lynx Public Hearing and Behchoko Visit Feb. 2014\DSCN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600400" cy="2700300"/>
          </a:xfrm>
          <a:prstGeom prst="rect">
            <a:avLst/>
          </a:prstGeom>
          <a:noFill/>
        </p:spPr>
      </p:pic>
      <p:pic>
        <p:nvPicPr>
          <p:cNvPr id="13315" name="Picture 3" descr="F:\Fri\data\IEMA Archive\‪IEMA 2013-14\Photos\Photos--Lynx Public Hearing and Behchoko Visit Feb. 2014\DSCN0148.JPG"/>
          <p:cNvPicPr>
            <a:picLocks noChangeAspect="1" noChangeArrowheads="1"/>
          </p:cNvPicPr>
          <p:nvPr/>
        </p:nvPicPr>
        <p:blipFill>
          <a:blip r:embed="rId4" cstate="print">
            <a:lum bright="31000" contrast="41000"/>
          </a:blip>
          <a:srcRect/>
          <a:stretch>
            <a:fillRect/>
          </a:stretch>
        </p:blipFill>
        <p:spPr bwMode="auto">
          <a:xfrm>
            <a:off x="5364088" y="908720"/>
            <a:ext cx="3620824" cy="271561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9269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Assessment of Dominion Diamond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932040" cy="6093296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DDEC took over </a:t>
            </a:r>
            <a:r>
              <a:rPr lang="en-CA" sz="2400" dirty="0" err="1" smtClean="0"/>
              <a:t>Ekati</a:t>
            </a:r>
            <a:r>
              <a:rPr lang="en-CA" sz="2400" dirty="0" smtClean="0"/>
              <a:t> in April 2013</a:t>
            </a:r>
            <a:r>
              <a:rPr lang="en-CA" dirty="0" smtClean="0"/>
              <a:t>. </a:t>
            </a:r>
            <a:r>
              <a:rPr lang="en-CA" sz="2400" dirty="0" smtClean="0"/>
              <a:t>Most of the staff have stayed.</a:t>
            </a:r>
          </a:p>
          <a:p>
            <a:r>
              <a:rPr lang="en-CA" sz="2400" dirty="0" smtClean="0"/>
              <a:t>Agency had a good working relationship with DDEC.</a:t>
            </a:r>
          </a:p>
          <a:p>
            <a:r>
              <a:rPr lang="en-CA" sz="2400" dirty="0" smtClean="0"/>
              <a:t>Applications for Lynx and Jay-Cardinal Projects not up to previous standards.</a:t>
            </a:r>
          </a:p>
          <a:p>
            <a:r>
              <a:rPr lang="en-CA" sz="2400" dirty="0" smtClean="0"/>
              <a:t>Significant delays with reclamation planning and financial security.</a:t>
            </a:r>
          </a:p>
          <a:p>
            <a:r>
              <a:rPr lang="en-CA" sz="2400" dirty="0" smtClean="0"/>
              <a:t>Agency supported application for an award for company’s work on grizzly bear monitoring.</a:t>
            </a:r>
          </a:p>
          <a:p>
            <a:r>
              <a:rPr lang="en-CA" sz="2400" dirty="0" smtClean="0"/>
              <a:t>Incinerators working well and improved waste streaming at site.</a:t>
            </a:r>
          </a:p>
          <a:p>
            <a:r>
              <a:rPr lang="en-CA" sz="2400" dirty="0" smtClean="0"/>
              <a:t>DDEC senior managers going to the communities.</a:t>
            </a:r>
          </a:p>
          <a:p>
            <a:endParaRPr lang="en-CA" dirty="0" smtClean="0"/>
          </a:p>
        </p:txBody>
      </p:sp>
      <p:pic>
        <p:nvPicPr>
          <p:cNvPr id="6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:\Fri\data\IEMA Archive\‪IEMA 2013-14\Photos\Photos--Lynx Public Hearing and Behchoko Visit Feb. 2014\DSCN0141.JPG"/>
          <p:cNvPicPr>
            <a:picLocks noChangeAspect="1" noChangeArrowheads="1"/>
          </p:cNvPicPr>
          <p:nvPr/>
        </p:nvPicPr>
        <p:blipFill>
          <a:blip r:embed="rId3" cstate="print">
            <a:lum bright="12000" contrast="17000"/>
          </a:blip>
          <a:srcRect/>
          <a:stretch>
            <a:fillRect/>
          </a:stretch>
        </p:blipFill>
        <p:spPr bwMode="auto">
          <a:xfrm>
            <a:off x="4932040" y="836712"/>
            <a:ext cx="3936437" cy="2952328"/>
          </a:xfrm>
          <a:prstGeom prst="rect">
            <a:avLst/>
          </a:prstGeom>
          <a:noFill/>
        </p:spPr>
      </p:pic>
      <p:pic>
        <p:nvPicPr>
          <p:cNvPr id="14339" name="Picture 3" descr="F:\Fri\data\IEMA Archive\‪IEMA 2013-14\Photos\IACT Site Visit June 2013\Kevin's Photos\DSCN9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719736" cy="27898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Recent Agency Activities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5076056" cy="594928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Agency is an active participant in the Jay Project environmental assessment</a:t>
            </a:r>
          </a:p>
          <a:p>
            <a:endParaRPr lang="en-CA" sz="800" dirty="0" smtClean="0"/>
          </a:p>
          <a:p>
            <a:r>
              <a:rPr lang="en-CA" sz="2400" dirty="0" smtClean="0"/>
              <a:t>Agency actively involved in the review of the Misery power line</a:t>
            </a:r>
          </a:p>
          <a:p>
            <a:endParaRPr lang="en-CA" sz="800" dirty="0" smtClean="0"/>
          </a:p>
          <a:p>
            <a:r>
              <a:rPr lang="en-CA" sz="2400" dirty="0" smtClean="0"/>
              <a:t>Agency visit to Lutsel K’e September 2014, staff site visit in June and September 2014</a:t>
            </a:r>
          </a:p>
          <a:p>
            <a:endParaRPr lang="en-CA" sz="800" dirty="0" smtClean="0"/>
          </a:p>
          <a:p>
            <a:r>
              <a:rPr lang="en-CA" sz="2400" dirty="0" smtClean="0"/>
              <a:t>Participating in the review of financial security under the Environmental Agreement</a:t>
            </a:r>
          </a:p>
          <a:p>
            <a:endParaRPr lang="en-CA" dirty="0" smtClean="0"/>
          </a:p>
        </p:txBody>
      </p:sp>
      <p:pic>
        <p:nvPicPr>
          <p:cNvPr id="6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Kevin\Desktop\‪IEMA 2014-15\Photos\Lutsel K'e Visit Sept. 2014\DSC03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80097" cy="2456234"/>
          </a:xfrm>
          <a:prstGeom prst="rect">
            <a:avLst/>
          </a:prstGeom>
          <a:noFill/>
        </p:spPr>
      </p:pic>
      <p:pic>
        <p:nvPicPr>
          <p:cNvPr id="4097" name="Picture 1" descr="C:\Users\Kevin\Desktop\‪IEMA 2014-15\Photos\IACT Site Visit Sept. 2014\DSC02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787986" cy="252824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683568" y="3501008"/>
            <a:ext cx="7772400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THANK  YOU!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11560" y="5085184"/>
            <a:ext cx="838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 dirty="0"/>
              <a:t>Independent Environmental Monitoring Agency</a:t>
            </a:r>
          </a:p>
          <a:p>
            <a:endParaRPr lang="en-CA" sz="2000" b="1" dirty="0"/>
          </a:p>
          <a:p>
            <a:pPr algn="ctr"/>
            <a:r>
              <a:rPr lang="en-CA" b="1" dirty="0"/>
              <a:t>Telephone: (867) 669-9141     Fax: (867) 669-9145</a:t>
            </a:r>
          </a:p>
          <a:p>
            <a:pPr algn="ctr"/>
            <a:r>
              <a:rPr lang="en-CA" b="1" dirty="0"/>
              <a:t>Email: monitor</a:t>
            </a:r>
            <a:r>
              <a:rPr lang="en-US" b="1" dirty="0"/>
              <a:t>1</a:t>
            </a:r>
            <a:r>
              <a:rPr lang="en-CA" b="1" dirty="0"/>
              <a:t>@</a:t>
            </a:r>
            <a:r>
              <a:rPr lang="en-CA" b="1" dirty="0" err="1"/>
              <a:t>yk.com</a:t>
            </a:r>
            <a:r>
              <a:rPr lang="en-CA" b="1" dirty="0"/>
              <a:t>	  Website: www.monitoringagency.net</a:t>
            </a:r>
          </a:p>
        </p:txBody>
      </p:sp>
      <p:pic>
        <p:nvPicPr>
          <p:cNvPr id="22533" name="Picture 11" descr="overhead WOLVERINE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157192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monitoringagency.net/Portals/0/graphics/Sidney%20Group%20Photo,%20May%20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4747264" cy="2340273"/>
          </a:xfrm>
          <a:prstGeom prst="rect">
            <a:avLst/>
          </a:prstGeom>
          <a:noFill/>
        </p:spPr>
      </p:pic>
      <p:pic>
        <p:nvPicPr>
          <p:cNvPr id="3075" name="Picture 3" descr="C:\Users\Kevin\Desktop\‪IEMA 2014-15\Photos\Lutsel K'e Visit Sept. 2014\DSC0325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20072" y="620688"/>
            <a:ext cx="3613240" cy="241161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Outline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330824" cy="568863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Agency Activities 2013-14</a:t>
            </a:r>
          </a:p>
          <a:p>
            <a:r>
              <a:rPr lang="en-CA" sz="2400" dirty="0" smtClean="0"/>
              <a:t>Wildlife </a:t>
            </a:r>
          </a:p>
          <a:p>
            <a:r>
              <a:rPr lang="en-CA" sz="2400" dirty="0" smtClean="0"/>
              <a:t>Water and Fish</a:t>
            </a:r>
          </a:p>
          <a:p>
            <a:r>
              <a:rPr lang="en-CA" sz="2400" dirty="0" smtClean="0"/>
              <a:t>Air Quality </a:t>
            </a:r>
          </a:p>
          <a:p>
            <a:r>
              <a:rPr lang="en-CA" sz="2400" dirty="0" smtClean="0"/>
              <a:t>Traditional Knowledge </a:t>
            </a:r>
          </a:p>
          <a:p>
            <a:r>
              <a:rPr lang="en-CA" sz="2400" dirty="0" smtClean="0"/>
              <a:t>Processed </a:t>
            </a:r>
            <a:r>
              <a:rPr lang="en-CA" sz="2400" dirty="0" err="1" smtClean="0"/>
              <a:t>Kimberlite</a:t>
            </a:r>
            <a:r>
              <a:rPr lang="en-CA" sz="2400" dirty="0" smtClean="0"/>
              <a:t> and Waste Rock Management</a:t>
            </a:r>
          </a:p>
          <a:p>
            <a:r>
              <a:rPr lang="en-CA" sz="2400" dirty="0" smtClean="0"/>
              <a:t>Closure and Reclamation </a:t>
            </a:r>
          </a:p>
          <a:p>
            <a:r>
              <a:rPr lang="en-CA" sz="2400" dirty="0" smtClean="0"/>
              <a:t>Regional Monitoring and Cumulative Effects</a:t>
            </a:r>
          </a:p>
          <a:p>
            <a:r>
              <a:rPr lang="en-CA" sz="2400" dirty="0" smtClean="0"/>
              <a:t>Assessment of the Regulators</a:t>
            </a:r>
          </a:p>
          <a:p>
            <a:r>
              <a:rPr lang="en-CA" sz="2400" dirty="0" smtClean="0"/>
              <a:t>Assessment of BHP Billiton</a:t>
            </a:r>
          </a:p>
          <a:p>
            <a:r>
              <a:rPr lang="en-CA" sz="2400" dirty="0" smtClean="0"/>
              <a:t>Recent Agency Activities</a:t>
            </a:r>
          </a:p>
          <a:p>
            <a:endParaRPr lang="en-CA" sz="2400" dirty="0"/>
          </a:p>
        </p:txBody>
      </p:sp>
      <p:pic>
        <p:nvPicPr>
          <p:cNvPr id="13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Fri\data\IEMA Archive\‪IEMA 2013-14\Photos\Ekati Site Visit Sept. 2013\DSCN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840426" cy="2880320"/>
          </a:xfrm>
          <a:prstGeom prst="rect">
            <a:avLst/>
          </a:prstGeom>
          <a:noFill/>
        </p:spPr>
      </p:pic>
      <p:pic>
        <p:nvPicPr>
          <p:cNvPr id="1027" name="Picture 3" descr="F:\Fri\data\IEMA Archive\‪IEMA 2013-14\Photos\Geoscience Forum 2013\Geoscience Forum Phot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799891" cy="283819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Agency Activities 2013-14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5076056" cy="566982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4 board meetings, site visits to </a:t>
            </a:r>
            <a:r>
              <a:rPr lang="en-CA" dirty="0" err="1" smtClean="0"/>
              <a:t>Ekati</a:t>
            </a:r>
            <a:r>
              <a:rPr lang="en-CA" dirty="0" smtClean="0"/>
              <a:t>, and AGM</a:t>
            </a:r>
          </a:p>
          <a:p>
            <a:r>
              <a:rPr lang="en-CA" dirty="0" smtClean="0"/>
              <a:t>Implementation of Agency Communications Plan</a:t>
            </a:r>
          </a:p>
          <a:p>
            <a:r>
              <a:rPr lang="en-CA" dirty="0" smtClean="0"/>
              <a:t>Agency visit to </a:t>
            </a:r>
            <a:r>
              <a:rPr lang="en-CA" dirty="0" err="1" smtClean="0"/>
              <a:t>Dettah</a:t>
            </a:r>
            <a:r>
              <a:rPr lang="en-CA" dirty="0" smtClean="0"/>
              <a:t> and </a:t>
            </a:r>
            <a:r>
              <a:rPr lang="en-CA" dirty="0" err="1" smtClean="0"/>
              <a:t>N’dilo</a:t>
            </a:r>
            <a:r>
              <a:rPr lang="en-CA" dirty="0" smtClean="0"/>
              <a:t> in March 2014</a:t>
            </a:r>
          </a:p>
          <a:p>
            <a:r>
              <a:rPr lang="en-CA" dirty="0" smtClean="0"/>
              <a:t>Participated in Jay-Cardinal Project and Lynx Project reviews</a:t>
            </a:r>
          </a:p>
          <a:p>
            <a:r>
              <a:rPr lang="en-CA" dirty="0" smtClean="0"/>
              <a:t>Meetings with signers of Environmental Agreement and Inter-Agency Coordinating Team</a:t>
            </a:r>
          </a:p>
        </p:txBody>
      </p:sp>
      <p:pic>
        <p:nvPicPr>
          <p:cNvPr id="5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1029772" cy="4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Fri\data\IEMA Archive\‪IEMA 2013-14\Photos\Jay-Cardinal Scoping Meeting Yellowknife Jan. 8, 2014\DSCN9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707904" cy="2780928"/>
          </a:xfrm>
          <a:prstGeom prst="rect">
            <a:avLst/>
          </a:prstGeom>
          <a:noFill/>
        </p:spPr>
      </p:pic>
      <p:pic>
        <p:nvPicPr>
          <p:cNvPr id="2051" name="Picture 3" descr="F:\Fri\data\IEMA Archive\‪IEMA 2013-14\Photos\Agency AGM Dec. 6, 2013\DSCN8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671731" cy="275379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Agency Activities 2013-14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786478"/>
          </a:xfrm>
        </p:spPr>
        <p:txBody>
          <a:bodyPr>
            <a:normAutofit/>
          </a:bodyPr>
          <a:lstStyle/>
          <a:p>
            <a:r>
              <a:rPr lang="en-CA" sz="3000" dirty="0" smtClean="0"/>
              <a:t>Participated in Bathurst Caribou Range Plan</a:t>
            </a:r>
          </a:p>
          <a:p>
            <a:r>
              <a:rPr lang="en-CA" sz="3000" dirty="0" smtClean="0"/>
              <a:t>Participated in meetings on proposed changes to the </a:t>
            </a:r>
            <a:r>
              <a:rPr lang="en-CA" sz="3000" dirty="0" err="1" smtClean="0"/>
              <a:t>Ekati</a:t>
            </a:r>
            <a:r>
              <a:rPr lang="en-CA" sz="3000" dirty="0" smtClean="0"/>
              <a:t> Environmental Agreement</a:t>
            </a:r>
          </a:p>
          <a:p>
            <a:r>
              <a:rPr lang="en-CA" sz="3000" dirty="0" smtClean="0"/>
              <a:t>Meetings on financial security for </a:t>
            </a:r>
            <a:r>
              <a:rPr lang="en-CA" sz="3000" dirty="0" err="1" smtClean="0"/>
              <a:t>Ekati</a:t>
            </a:r>
            <a:endParaRPr lang="en-CA" sz="3000" dirty="0" smtClean="0"/>
          </a:p>
          <a:p>
            <a:endParaRPr lang="en-CA" dirty="0"/>
          </a:p>
        </p:txBody>
      </p:sp>
      <p:pic>
        <p:nvPicPr>
          <p:cNvPr id="5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1029772" cy="4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Fri\data\IEMA Archive\‪IEMA 2013-14\Photos\Bathurst Range Planning Workshop Nov. 12-13, 2013\DSCN8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791744" cy="2843808"/>
          </a:xfrm>
          <a:prstGeom prst="rect">
            <a:avLst/>
          </a:prstGeom>
          <a:noFill/>
        </p:spPr>
      </p:pic>
      <p:pic>
        <p:nvPicPr>
          <p:cNvPr id="4099" name="Picture 3" descr="F:\Fri\data\IEMA Archive\‪IEMA 2013-14\Photos\Ekati Site Visit Sept. 2013\DSCN0836.JPG"/>
          <p:cNvPicPr>
            <a:picLocks noChangeAspect="1" noChangeArrowheads="1"/>
          </p:cNvPicPr>
          <p:nvPr/>
        </p:nvPicPr>
        <p:blipFill>
          <a:blip r:embed="rId4" cstate="print">
            <a:lum bright="-5000" contrast="36000"/>
          </a:blip>
          <a:srcRect/>
          <a:stretch>
            <a:fillRect/>
          </a:stretch>
        </p:blipFill>
        <p:spPr bwMode="auto">
          <a:xfrm>
            <a:off x="5076056" y="3861048"/>
            <a:ext cx="3767741" cy="282580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390472" cy="764704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Wildlife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436096" cy="5733256"/>
          </a:xfrm>
        </p:spPr>
        <p:txBody>
          <a:bodyPr>
            <a:normAutofit/>
          </a:bodyPr>
          <a:lstStyle/>
          <a:p>
            <a:endParaRPr lang="en-CA" sz="900" dirty="0" smtClean="0"/>
          </a:p>
          <a:p>
            <a:r>
              <a:rPr lang="en-CA" sz="2400" dirty="0" smtClean="0"/>
              <a:t>GNWT continues work on guidelines for wildlife monitoring</a:t>
            </a:r>
          </a:p>
          <a:p>
            <a:endParaRPr lang="en-CA" sz="900" dirty="0" smtClean="0"/>
          </a:p>
          <a:p>
            <a:r>
              <a:rPr lang="en-CA" sz="2400" dirty="0" smtClean="0"/>
              <a:t>Agency reviewed 2013 WEMP report</a:t>
            </a:r>
          </a:p>
          <a:p>
            <a:endParaRPr lang="en-CA" sz="900" dirty="0" smtClean="0"/>
          </a:p>
          <a:p>
            <a:r>
              <a:rPr lang="en-CA" sz="2400" dirty="0" smtClean="0"/>
              <a:t>Increasing trend of finding food in landfill waste stream (highest since 2005)</a:t>
            </a:r>
          </a:p>
          <a:p>
            <a:endParaRPr lang="en-CA" sz="900" dirty="0" smtClean="0"/>
          </a:p>
          <a:p>
            <a:r>
              <a:rPr lang="en-CA" sz="2400" dirty="0" smtClean="0"/>
              <a:t>Mine footprint: 3,242 ha (32 km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, size of Yellowknife)</a:t>
            </a:r>
          </a:p>
          <a:p>
            <a:endParaRPr lang="en-CA" sz="900" dirty="0" smtClean="0"/>
          </a:p>
          <a:p>
            <a:r>
              <a:rPr lang="en-CA" sz="2400" dirty="0" smtClean="0"/>
              <a:t>Wildlife deaths in 2013: 26 small animals (vehicle-related)</a:t>
            </a:r>
          </a:p>
        </p:txBody>
      </p:sp>
      <p:pic>
        <p:nvPicPr>
          <p:cNvPr id="7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Kevin\Desktop\DSCN0879.JPG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</a:blip>
          <a:srcRect/>
          <a:stretch>
            <a:fillRect/>
          </a:stretch>
        </p:blipFill>
        <p:spPr bwMode="auto">
          <a:xfrm>
            <a:off x="5436096" y="4081482"/>
            <a:ext cx="3344172" cy="2634388"/>
          </a:xfrm>
          <a:prstGeom prst="rect">
            <a:avLst/>
          </a:prstGeom>
          <a:noFill/>
        </p:spPr>
      </p:pic>
      <p:pic>
        <p:nvPicPr>
          <p:cNvPr id="3075" name="Picture 3" descr="F:\Fri\data\IEMA Archive\‪IEMA 2013-14\Photos\Ekati Site Visit Sept. 2013\DSCN1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6632"/>
            <a:ext cx="2841780" cy="378904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Wildlife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54461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No aerial surveys for caribou since 2009</a:t>
            </a:r>
          </a:p>
          <a:p>
            <a:pPr lvl="1"/>
            <a:r>
              <a:rPr lang="en-CA" dirty="0" smtClean="0"/>
              <a:t>Behavioural observations carried out on 40 caribou</a:t>
            </a:r>
          </a:p>
          <a:p>
            <a:pPr lvl="1"/>
            <a:r>
              <a:rPr lang="en-CA" dirty="0" smtClean="0"/>
              <a:t>Analysis of caribou behaviour from </a:t>
            </a:r>
            <a:r>
              <a:rPr lang="en-CA" dirty="0" err="1" smtClean="0"/>
              <a:t>Ekati</a:t>
            </a:r>
            <a:r>
              <a:rPr lang="en-CA" dirty="0" smtClean="0"/>
              <a:t> and </a:t>
            </a:r>
            <a:r>
              <a:rPr lang="en-CA" dirty="0" err="1" smtClean="0"/>
              <a:t>Diavik</a:t>
            </a:r>
            <a:r>
              <a:rPr lang="en-CA" dirty="0" smtClean="0"/>
              <a:t> done for 2010-13, concluded stress around mine sites short-lived and not significant beyond 2 km but small sample size</a:t>
            </a:r>
          </a:p>
          <a:p>
            <a:r>
              <a:rPr lang="en-CA" dirty="0" smtClean="0"/>
              <a:t>90 cameras around the site to replace snow track surveys</a:t>
            </a:r>
          </a:p>
          <a:p>
            <a:pPr lvl="1"/>
            <a:r>
              <a:rPr lang="en-CA" dirty="0" smtClean="0"/>
              <a:t>DDEC says 8% of caribou deflected by roads based on 2012 results but limited range and ability to detect </a:t>
            </a:r>
            <a:endParaRPr lang="en-CA" dirty="0"/>
          </a:p>
          <a:p>
            <a:pPr marL="358775" lvl="1" indent="-358775">
              <a:buFont typeface="Arial" pitchFamily="34" charset="0"/>
              <a:buChar char="•"/>
            </a:pPr>
            <a:r>
              <a:rPr lang="en-CA" sz="3200" dirty="0" smtClean="0"/>
              <a:t>Still a need to investigate the causes of the zone of influence for caribou around </a:t>
            </a:r>
            <a:r>
              <a:rPr lang="en-CA" sz="3200" dirty="0" err="1" smtClean="0"/>
              <a:t>Ekati</a:t>
            </a:r>
            <a:endParaRPr lang="en-CA" sz="3200" dirty="0" smtClean="0"/>
          </a:p>
          <a:p>
            <a:pPr marL="358775" lvl="1" indent="-358775">
              <a:buFont typeface="Arial" pitchFamily="34" charset="0"/>
              <a:buChar char="•"/>
            </a:pPr>
            <a:r>
              <a:rPr lang="en-CA" sz="3200" dirty="0" smtClean="0"/>
              <a:t>112 grizzly bears were found based on hair snagging</a:t>
            </a:r>
          </a:p>
        </p:txBody>
      </p:sp>
      <p:pic>
        <p:nvPicPr>
          <p:cNvPr id="4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Water and Fish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5580112" cy="566124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Start of pumping of tailings into </a:t>
            </a:r>
            <a:r>
              <a:rPr lang="en-CA" dirty="0" err="1" smtClean="0"/>
              <a:t>Beartooth</a:t>
            </a:r>
            <a:r>
              <a:rPr lang="en-CA" dirty="0" smtClean="0"/>
              <a:t> pit</a:t>
            </a:r>
          </a:p>
          <a:p>
            <a:endParaRPr lang="en-CA" sz="900" dirty="0" smtClean="0"/>
          </a:p>
          <a:p>
            <a:r>
              <a:rPr lang="en-CA" dirty="0" smtClean="0"/>
              <a:t>Pigeon Stream Diversion completed</a:t>
            </a:r>
          </a:p>
          <a:p>
            <a:endParaRPr lang="en-CA" sz="900" dirty="0" smtClean="0"/>
          </a:p>
          <a:p>
            <a:r>
              <a:rPr lang="en-CA" dirty="0" smtClean="0"/>
              <a:t>Aquatic Effects Monitoring Program reviewed and further improvements made </a:t>
            </a:r>
          </a:p>
          <a:p>
            <a:pPr lvl="1"/>
            <a:r>
              <a:rPr lang="en-CA" dirty="0" smtClean="0"/>
              <a:t>more detailed analysis of some contaminants </a:t>
            </a:r>
          </a:p>
          <a:p>
            <a:pPr lvl="1"/>
            <a:r>
              <a:rPr lang="en-CA" dirty="0" smtClean="0"/>
              <a:t>new sampling sites in Lac de Gras</a:t>
            </a:r>
          </a:p>
          <a:p>
            <a:pPr lvl="1"/>
            <a:endParaRPr lang="en-CA" sz="900" dirty="0" smtClean="0"/>
          </a:p>
          <a:p>
            <a:r>
              <a:rPr lang="en-CA" dirty="0" smtClean="0"/>
              <a:t>Nitrogen Response Plan submitted and revised to focus on prevention and reporting</a:t>
            </a:r>
          </a:p>
          <a:p>
            <a:pPr>
              <a:buNone/>
            </a:pPr>
            <a:endParaRPr lang="en-CA" sz="1200" dirty="0" smtClean="0"/>
          </a:p>
        </p:txBody>
      </p:sp>
      <p:pic>
        <p:nvPicPr>
          <p:cNvPr id="13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Fri\data\IEMA Archive\‪IEMA 2013-14\Photos\Ekati Site Visit Sept. 2013\DSCN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6" y="3933056"/>
            <a:ext cx="3575720" cy="2681790"/>
          </a:xfrm>
          <a:prstGeom prst="rect">
            <a:avLst/>
          </a:prstGeom>
          <a:noFill/>
        </p:spPr>
      </p:pic>
      <p:pic>
        <p:nvPicPr>
          <p:cNvPr id="5123" name="Picture 3" descr="F:\Fri\data\IEMA Archive\‪IEMA 2013-14\Photos\2013-14  Mine Water Discharge into Beartooth P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3528392" cy="264629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Water and Fish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5580112" cy="6093296"/>
          </a:xfrm>
        </p:spPr>
        <p:txBody>
          <a:bodyPr>
            <a:normAutofit/>
          </a:bodyPr>
          <a:lstStyle/>
          <a:p>
            <a:r>
              <a:rPr lang="en-CA" dirty="0" smtClean="0"/>
              <a:t>Changing zooplankton communities have potential to affect fish health</a:t>
            </a:r>
          </a:p>
          <a:p>
            <a:endParaRPr lang="en-CA" sz="800" dirty="0" smtClean="0"/>
          </a:p>
          <a:p>
            <a:r>
              <a:rPr lang="en-CA" dirty="0" smtClean="0"/>
              <a:t>Some issues with fish sampling cause uncertainty over dioxins and furans contamination</a:t>
            </a:r>
          </a:p>
          <a:p>
            <a:endParaRPr lang="en-CA" sz="800" dirty="0" smtClean="0"/>
          </a:p>
          <a:p>
            <a:r>
              <a:rPr lang="en-CA" dirty="0" smtClean="0"/>
              <a:t>Evidence of possible hydrocarbon exposure in fish</a:t>
            </a:r>
          </a:p>
          <a:p>
            <a:endParaRPr lang="en-CA" sz="800" dirty="0" smtClean="0"/>
          </a:p>
          <a:p>
            <a:r>
              <a:rPr lang="en-CA" dirty="0" smtClean="0"/>
              <a:t>Potassium:  elevated in Leslie Lake above water quality objective</a:t>
            </a:r>
          </a:p>
        </p:txBody>
      </p:sp>
      <p:pic>
        <p:nvPicPr>
          <p:cNvPr id="13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OAK%20zooplankt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30256" y="4005064"/>
            <a:ext cx="3439081" cy="2630015"/>
          </a:xfrm>
          <a:noFill/>
        </p:spPr>
      </p:pic>
      <p:pic>
        <p:nvPicPr>
          <p:cNvPr id="8" name="Picture 7" descr="F:\Fri\data\IEMA Archive\‪IEMA 2013-14\Photos\June 2014 Site Visit Photos\Grayling in PSD\Grayling in PSD (4).JPG"/>
          <p:cNvPicPr/>
          <p:nvPr/>
        </p:nvPicPr>
        <p:blipFill>
          <a:blip r:embed="rId4" cstate="print">
            <a:lum bright="-10000" contrast="42000"/>
          </a:blip>
          <a:stretch>
            <a:fillRect/>
          </a:stretch>
        </p:blipFill>
        <p:spPr bwMode="auto">
          <a:xfrm>
            <a:off x="5652120" y="764704"/>
            <a:ext cx="3300153" cy="29593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5760640" cy="69269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Air Quality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4294967295"/>
          </p:nvPr>
        </p:nvSpPr>
        <p:spPr>
          <a:xfrm>
            <a:off x="0" y="764704"/>
            <a:ext cx="5003800" cy="597740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CA" sz="1000" dirty="0" smtClean="0"/>
          </a:p>
          <a:p>
            <a:r>
              <a:rPr lang="en-CA" sz="2800" dirty="0" smtClean="0"/>
              <a:t>DDEC responded to SENES review of 2011 Air Quality Monitoring Program report in January 2014</a:t>
            </a:r>
          </a:p>
          <a:p>
            <a:endParaRPr lang="en-CA" sz="1000" dirty="0" smtClean="0"/>
          </a:p>
          <a:p>
            <a:r>
              <a:rPr lang="en-CA" sz="2800" dirty="0" smtClean="0"/>
              <a:t>DDEC making improvements to air quality monitoring</a:t>
            </a:r>
          </a:p>
          <a:p>
            <a:endParaRPr lang="en-CA" sz="1000" dirty="0" smtClean="0"/>
          </a:p>
          <a:p>
            <a:pPr>
              <a:buFont typeface="Arial" pitchFamily="34" charset="0"/>
              <a:buChar char="•"/>
            </a:pPr>
            <a:r>
              <a:rPr lang="en-CA" sz="2800" b="0" dirty="0" smtClean="0"/>
              <a:t>Incinerators tested in June 2013 with good results</a:t>
            </a:r>
          </a:p>
          <a:p>
            <a:pPr>
              <a:buFont typeface="Arial" pitchFamily="34" charset="0"/>
              <a:buChar char="•"/>
            </a:pPr>
            <a:endParaRPr lang="en-CA" sz="1000" b="0" dirty="0" smtClean="0"/>
          </a:p>
          <a:p>
            <a:pPr>
              <a:buFont typeface="Arial" pitchFamily="34" charset="0"/>
              <a:buChar char="•"/>
            </a:pPr>
            <a:r>
              <a:rPr lang="en-CA" sz="2800" b="0" dirty="0" smtClean="0"/>
              <a:t>Detailed operating procedures still needed for incinerators</a:t>
            </a:r>
          </a:p>
          <a:p>
            <a:pPr>
              <a:buFont typeface="Arial" pitchFamily="34" charset="0"/>
              <a:buChar char="•"/>
            </a:pPr>
            <a:endParaRPr lang="en-CA" sz="1000" b="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Dust suppression should be reviewed</a:t>
            </a:r>
            <a:endParaRPr lang="en-CA" sz="2800" b="0" dirty="0" smtClean="0"/>
          </a:p>
          <a:p>
            <a:pPr>
              <a:buFont typeface="Arial" pitchFamily="34" charset="0"/>
              <a:buChar char="•"/>
            </a:pPr>
            <a:endParaRPr lang="en-CA" sz="1000" b="0" dirty="0" smtClean="0"/>
          </a:p>
          <a:p>
            <a:pPr>
              <a:buNone/>
            </a:pPr>
            <a:endParaRPr lang="en-CA" sz="2800" b="0" dirty="0"/>
          </a:p>
        </p:txBody>
      </p:sp>
      <p:pic>
        <p:nvPicPr>
          <p:cNvPr id="18" name="Picture 2" descr="overhead WOLVERINE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1080120" cy="50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Fri\data\IEMA Archive\‪IEMA 2013-14\Photos\Ekati Site Visit Sept. 2013\DSCN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4031940" cy="537592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58D-3C71-43B1-9106-88E57F667F3A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2C9FA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22530</TotalTime>
  <Words>904</Words>
  <Application>Microsoft Office PowerPoint</Application>
  <PresentationFormat>On-screen Show (4:3)</PresentationFormat>
  <Paragraphs>158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Independent Environmental Monitoring Agency 2013-14 Annual Report Summary</vt:lpstr>
      <vt:lpstr>Outline</vt:lpstr>
      <vt:lpstr>Agency Activities 2013-14</vt:lpstr>
      <vt:lpstr>Agency Activities 2013-14</vt:lpstr>
      <vt:lpstr>Wildlife</vt:lpstr>
      <vt:lpstr>Wildlife</vt:lpstr>
      <vt:lpstr>Water and Fish</vt:lpstr>
      <vt:lpstr>Water and Fish</vt:lpstr>
      <vt:lpstr>Air Quality</vt:lpstr>
      <vt:lpstr>Traditional Knowledge</vt:lpstr>
      <vt:lpstr>Processed Kimberlite and  Waste Rock Management</vt:lpstr>
      <vt:lpstr>Closure and Reclamation</vt:lpstr>
      <vt:lpstr>Regional Monitoring and Cumulative Effects</vt:lpstr>
      <vt:lpstr>Assessment of the Regulators</vt:lpstr>
      <vt:lpstr>Assessment of the Regulators</vt:lpstr>
      <vt:lpstr>Assessment of Dominion Diamond</vt:lpstr>
      <vt:lpstr>Recent Agency Activities</vt:lpstr>
      <vt:lpstr>THANK 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Environmental Monitoring Agency</dc:title>
  <dc:creator>Monica</dc:creator>
  <cp:lastModifiedBy>monit_000</cp:lastModifiedBy>
  <cp:revision>272</cp:revision>
  <dcterms:created xsi:type="dcterms:W3CDTF">2010-10-08T22:44:12Z</dcterms:created>
  <dcterms:modified xsi:type="dcterms:W3CDTF">2015-01-19T16:48:15Z</dcterms:modified>
</cp:coreProperties>
</file>